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sldIdLst>
    <p:sldId id="257" r:id="rId4"/>
    <p:sldId id="263" r:id="rId5"/>
    <p:sldId id="922" r:id="rId6"/>
    <p:sldId id="266" r:id="rId7"/>
    <p:sldId id="267" r:id="rId8"/>
    <p:sldId id="268" r:id="rId9"/>
    <p:sldId id="270" r:id="rId10"/>
    <p:sldId id="374" r:id="rId11"/>
    <p:sldId id="375" r:id="rId12"/>
    <p:sldId id="376" r:id="rId13"/>
    <p:sldId id="378" r:id="rId14"/>
    <p:sldId id="898" r:id="rId15"/>
    <p:sldId id="899" r:id="rId16"/>
    <p:sldId id="900" r:id="rId17"/>
    <p:sldId id="897" r:id="rId18"/>
    <p:sldId id="901" r:id="rId19"/>
    <p:sldId id="767" r:id="rId20"/>
    <p:sldId id="768" r:id="rId21"/>
    <p:sldId id="870" r:id="rId22"/>
    <p:sldId id="916" r:id="rId23"/>
    <p:sldId id="923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31AD-B62A-4CFE-8955-C39E98DE5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53E5C-9489-4E5F-89DB-32D7C1A70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BB050-B1A2-4D50-A639-8CE13AFE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A12A-EF3C-4155-B7AE-81617C27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EC2BD-94C5-4943-A7C9-C0CA05D1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3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CB09-AFE2-4143-8961-17C68DE1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395D4-0995-43EC-9CDB-B70DC303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CB840-C826-4E2C-95CD-5FB45811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46401-7ACA-4053-8E1F-9FEE1B34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D79DF-8DA2-4DF4-8FBE-BF2A4C42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2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7E0BE7-175D-4D6F-A79D-4BD002D6E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98DED-4ABC-4FA1-AB5F-FF3F8E200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0FD7-718C-4C99-8E7D-A9EFE1426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FEE5B-26F6-4542-923A-F4320882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95527-F064-4F95-8A10-13B927D6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53370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35207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659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067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906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2828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2" y="1"/>
            <a:ext cx="2863562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8" y="2870061"/>
            <a:ext cx="2863562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2" y="4114800"/>
            <a:ext cx="2863562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8" y="1"/>
            <a:ext cx="2863562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52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BDD51FB4-1B36-409D-899E-5B0AB0DF70DE}"/>
              </a:ext>
            </a:extLst>
          </p:cNvPr>
          <p:cNvSpPr/>
          <p:nvPr userDrawn="1"/>
        </p:nvSpPr>
        <p:spPr>
          <a:xfrm>
            <a:off x="0" y="4702631"/>
            <a:ext cx="12192000" cy="2155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060800" y="1393369"/>
            <a:ext cx="407431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3120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7064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DBFC-1597-4006-B322-7017B55A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E5BF-4A09-454B-BD1B-C27287D20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98E80-76AC-4350-BBBE-06B0A52C4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C80B3-332F-461D-9279-4AEAE444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9A217-EA0C-42E2-A6B5-460D0502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4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672015-9EB8-4432-88B6-7F04596A16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00C50F2-81AD-4E1A-A9B1-7A68EB7994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1869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3B902C7-8AEF-4A99-A35E-C4E754D4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50307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2435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807968" y="0"/>
            <a:ext cx="638403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5312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1D08-285F-42A2-8DCE-0A8E52265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649-F94C-490D-B9D8-ADAD51DCE0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63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32FE9E-0110-435E-BEDF-9C8B53840C20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custGeom>
            <a:avLst/>
            <a:gdLst>
              <a:gd name="connsiteX0" fmla="*/ 12192001 w 12192001"/>
              <a:gd name="connsiteY0" fmla="*/ 0 h 6858000"/>
              <a:gd name="connsiteX1" fmla="*/ 3518686 w 12192001"/>
              <a:gd name="connsiteY1" fmla="*/ 0 h 6858000"/>
              <a:gd name="connsiteX2" fmla="*/ 0 w 12192001"/>
              <a:gd name="connsiteY2" fmla="*/ 3092154 h 6858000"/>
              <a:gd name="connsiteX3" fmla="*/ 0 w 12192001"/>
              <a:gd name="connsiteY3" fmla="*/ 6858000 h 6858000"/>
              <a:gd name="connsiteX4" fmla="*/ 5603032 w 12192001"/>
              <a:gd name="connsiteY4" fmla="*/ 6858000 h 6858000"/>
              <a:gd name="connsiteX5" fmla="*/ 12192001 w 12192001"/>
              <a:gd name="connsiteY5" fmla="*/ 10677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6858000">
                <a:moveTo>
                  <a:pt x="12192001" y="0"/>
                </a:moveTo>
                <a:lnTo>
                  <a:pt x="3518686" y="0"/>
                </a:lnTo>
                <a:lnTo>
                  <a:pt x="0" y="3092154"/>
                </a:lnTo>
                <a:lnTo>
                  <a:pt x="0" y="6858000"/>
                </a:lnTo>
                <a:lnTo>
                  <a:pt x="5603032" y="6858000"/>
                </a:lnTo>
                <a:lnTo>
                  <a:pt x="12192001" y="106774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26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80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0020" y="0"/>
            <a:ext cx="12031980" cy="762000"/>
          </a:xfrm>
          <a:custGeom>
            <a:avLst/>
            <a:gdLst/>
            <a:ahLst/>
            <a:cxnLst/>
            <a:rect l="l" t="t" r="r" b="b"/>
            <a:pathLst>
              <a:path w="12031980" h="762000">
                <a:moveTo>
                  <a:pt x="0" y="762000"/>
                </a:moveTo>
                <a:lnTo>
                  <a:pt x="12031980" y="762000"/>
                </a:lnTo>
                <a:lnTo>
                  <a:pt x="12031980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21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60020" cy="762000"/>
          </a:xfrm>
          <a:custGeom>
            <a:avLst/>
            <a:gdLst/>
            <a:ahLst/>
            <a:cxnLst/>
            <a:rect l="l" t="t" r="r" b="b"/>
            <a:pathLst>
              <a:path w="160020" h="762000">
                <a:moveTo>
                  <a:pt x="160020" y="0"/>
                </a:moveTo>
                <a:lnTo>
                  <a:pt x="0" y="0"/>
                </a:lnTo>
                <a:lnTo>
                  <a:pt x="0" y="762000"/>
                </a:lnTo>
                <a:lnTo>
                  <a:pt x="160020" y="762000"/>
                </a:lnTo>
                <a:lnTo>
                  <a:pt x="1600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07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05C2-71B9-499C-AC68-39BBE748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38B2D-F604-4FF4-965D-B694EF9CA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4FEC-1B18-4676-9182-FDA5A23F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6678-15CA-4ABE-9E26-84A8BBF7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E43A1-59CF-48C7-87BA-C5A46012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A51E-B6E7-45CF-AD7B-41C24F0F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8B06A-5733-4E15-8C0A-BADBEF213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3F024-6772-48FE-904B-80C5C587E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18EA3-CF61-43B8-A7EB-B2BD92B4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898F-231D-4CFF-9365-9352D2AD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FB923-5AA6-4D93-81C9-5116AC56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AC61-8984-4A05-8E85-1A023F48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950DB-ACC9-432E-92CD-F8D43D0B2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F956A-E41B-4C16-A9E1-DB9F235DB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F8D7-AD5F-4B08-8059-12CD189DE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826C8-8A29-4295-A78A-6717A473E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6763EF-6294-44CF-B208-684E62B4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EC253-A933-43E2-B015-61E5D899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891B47-160D-4F2E-BCEC-E8D2E9A6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1377-5467-44A7-805D-96A333F1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EEC0B-F917-45D7-AD2A-B8D8ECA7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F0E7F-53D5-4540-AF79-D7E88374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1EC2D-177A-4E1E-829B-787D8037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9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F6746-881F-42A7-B471-C94C203D4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2DD33-1913-495D-AE07-C665354C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BF55C-9540-4929-A7EF-51CD61EF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BD547-88EE-4EB6-B59A-2C148900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A936-CC28-4ACE-9949-B5B435691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174A1-4F72-4B75-BCBE-5567BE92B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4FA37-DCFE-4DAC-8196-85AD80C69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A09DB-EC05-43EB-A91E-ED5C055B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88675-2A25-4CBB-BF55-0AE39ED9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7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D057-4F36-491A-8C1F-42292D2F4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26D4C-E1D1-4F78-8B1D-B90856F36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82281-D699-4B52-B43E-4BA52FA8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8B727-5B0D-4C75-BCCC-AC4AA073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6F300-80ED-4956-A60D-C14F14E3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899EB-568F-401F-82B0-2B5B0513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9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45B02-CE90-4BCF-AB59-7607AE7C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430B3-19AE-4EAC-B5FB-2D6BD500B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5BDF8-AC33-42DF-8482-648ED6CC2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19D70-6176-4AF9-8AD1-28B1E1A45B7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CDAA5-1C27-455F-BDD1-3953F18C6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DB7B0-DCCC-4DC4-AE4D-0D124663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92D4-16DB-4CCF-B74A-D1066E48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6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69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3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DF8FFB-FEEB-473F-ABBA-223813578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2835" y="2453086"/>
            <a:ext cx="8969306" cy="22926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mn-M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 нутгийн эрүүл мэндийн байгууллагын  үр дүнтэй сургалт, ач холбогдол, сургалтын сүлжээ үүсгэх нь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76D01-9874-A549-B9F6-C4862E21C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27" y="216655"/>
            <a:ext cx="598947" cy="684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A8349-73B6-335D-A490-5E0E8606F997}"/>
              </a:ext>
            </a:extLst>
          </p:cNvPr>
          <p:cNvSpPr txBox="1"/>
          <p:nvPr/>
        </p:nvSpPr>
        <p:spPr>
          <a:xfrm>
            <a:off x="4252870" y="5763331"/>
            <a:ext cx="4210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mn-MN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Улаанбаатар хот</a:t>
            </a:r>
          </a:p>
          <a:p>
            <a:pPr algn="ctr"/>
            <a:r>
              <a:rPr lang="mn-MN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он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95873-0B79-0383-1C14-53286699F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867" y="-38643"/>
            <a:ext cx="2285133" cy="1987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4D78D-378A-FA61-CB8C-446BC627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45119" y="4811119"/>
            <a:ext cx="2189338" cy="1904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D5112-F366-9335-EC21-28CD6375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12" y="4776032"/>
            <a:ext cx="2393444" cy="2081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62663-3BBF-9117-15E0-0018F1494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177" y="142712"/>
            <a:ext cx="2292618" cy="1994263"/>
          </a:xfrm>
          <a:prstGeom prst="rect">
            <a:avLst/>
          </a:prstGeom>
        </p:spPr>
      </p:pic>
      <p:pic>
        <p:nvPicPr>
          <p:cNvPr id="1028" name="Picture 4" descr="Эрүүл мэндийн яам - Монгол улсын засгийн газар">
            <a:extLst>
              <a:ext uri="{FF2B5EF4-FFF2-40B4-BE49-F238E27FC236}">
                <a16:creationId xmlns:a16="http://schemas.microsoft.com/office/drawing/2014/main" id="{1C481BDE-4F60-40D0-AB4B-337F8FE3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9" y="253294"/>
            <a:ext cx="1498636" cy="6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27A205-CA4F-4E00-9CD0-1E2BAB56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7" y="227168"/>
            <a:ext cx="838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0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Үйл ажиллагааны хуваарь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398B9A4-04CB-444C-BD51-C910545F237C}"/>
              </a:ext>
            </a:extLst>
          </p:cNvPr>
          <p:cNvSpPr txBox="1">
            <a:spLocks/>
          </p:cNvSpPr>
          <p:nvPr/>
        </p:nvSpPr>
        <p:spPr>
          <a:xfrm>
            <a:off x="2275873" y="896983"/>
            <a:ext cx="9744075" cy="670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Орхон БОЭТ-ийн Дотрын хэвтэн эмчлүүлэх тасаг болон Гемодиализийн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хэсэгт тойролт хийх хуваарь - (7 до.хо)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DB434F3-0D43-4509-8C43-551C7E5AC93B}"/>
              </a:ext>
            </a:extLst>
          </p:cNvPr>
          <p:cNvSpPr txBox="1">
            <a:spLocks/>
          </p:cNvSpPr>
          <p:nvPr/>
        </p:nvSpPr>
        <p:spPr>
          <a:xfrm>
            <a:off x="981697" y="1302056"/>
            <a:ext cx="7488238" cy="438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Ажлын байрны сургалт (</a:t>
            </a:r>
            <a:r>
              <a:rPr kumimoji="0" lang="mn-M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On-the-Job Training)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CA62292-95FA-4A9F-B5A4-568A7CF96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057297"/>
              </p:ext>
            </p:extLst>
          </p:nvPr>
        </p:nvGraphicFramePr>
        <p:xfrm>
          <a:off x="981697" y="1695915"/>
          <a:ext cx="10985664" cy="4345464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43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6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49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6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Гариг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цаг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Даваа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Мягмар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Лхагва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Пүрэв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Баасан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8:00-9:00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Ганцаарчилсан үзлэг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9:00-10:00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Өглөөний  хэлэлцүүлэг, Хяналтын тойрон үзлэг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Зөвлөх эмчийн тойрон үзлэг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Өглөөний  хэлэлцүүлэг, Хяналтын тойрон үзлэг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10:00-12:00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Шинээр өвчний түүх нээх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Өвчний түүх дээр шинжилгээнд дүгнэлт өгөх, өвчтөн үзэх, өвчтөний түүх бичих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Эрүүл мэндийн боловсрол олгох сургалт хийх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Шинээр өвчний түүх нээх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Өвчтөнийг багажийн шинжилгээнд үзүүлэх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12:00-13:00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Цайны цаг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13:00-16:00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Өвчний түүх бичих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Сонгон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Тасгийн үзлэг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Өвчний түүх бичих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Өвчтөн үзэх өвчтөний түүх бичих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3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16:00-17:00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Лекц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</a:rPr>
                        <a:t>Сургалтын тойрон үзлэг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Гардан үйлдэл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Семинар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</a:rPr>
                        <a:t>Журнал клуб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31EC0E9F-7227-4D67-B3D1-3240DB5BCD1C}"/>
              </a:ext>
            </a:extLst>
          </p:cNvPr>
          <p:cNvSpPr/>
          <p:nvPr/>
        </p:nvSpPr>
        <p:spPr>
          <a:xfrm>
            <a:off x="478905" y="6427311"/>
            <a:ext cx="6454251" cy="37375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Жич:</a:t>
            </a:r>
            <a:r>
              <a:rPr kumimoji="0" lang="mn-MN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Сургагч багшийг дагалдан 7 хоногт 1-2 удаа жижүүр хийх</a:t>
            </a:r>
            <a:r>
              <a:rPr kumimoji="0" lang="mn-MN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6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Үйл ажиллагааны хуваарь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281"/>
            <a:ext cx="893224" cy="5081451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398B9A4-04CB-444C-BD51-C910545F237C}"/>
              </a:ext>
            </a:extLst>
          </p:cNvPr>
          <p:cNvSpPr txBox="1">
            <a:spLocks/>
          </p:cNvSpPr>
          <p:nvPr/>
        </p:nvSpPr>
        <p:spPr>
          <a:xfrm>
            <a:off x="2275873" y="903471"/>
            <a:ext cx="9744075" cy="6635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Эмнэлгийн анхан шатны тусламж, үйлчилгээний сургалт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Үйлсбадрах Өрхийн эрүүл мэндийн төвд ажиллах хуваарь -Дотор /1 до хо/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17DCF41-ECE5-4102-9068-D03ECE9D1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500739"/>
              </p:ext>
            </p:extLst>
          </p:nvPr>
        </p:nvGraphicFramePr>
        <p:xfrm>
          <a:off x="923106" y="1777276"/>
          <a:ext cx="10903132" cy="4109353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126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8811">
                  <a:extLst>
                    <a:ext uri="{9D8B030D-6E8A-4147-A177-3AD203B41FA5}">
                      <a16:colId xmlns:a16="http://schemas.microsoft.com/office/drawing/2014/main" val="3387677189"/>
                    </a:ext>
                  </a:extLst>
                </a:gridCol>
                <a:gridCol w="1918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5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4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2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Гариг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Даваа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Мягмар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Лхагва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Пүрэв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Баасан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8.00-12.00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Амбулаторийн үзлэг, жор бичих, онош тавих, өвчтөн шилжүүлэх бичиг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cap="all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12.00-13.00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Цайны цаг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2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13.00-15.00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Халдварт бус өвчнийг эрт илрүүлэх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Хөдөлмөрийн чадвар алдалт тогтоох хуралд өвчтөнийг танилцуулах-2до.хо/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Урьдчилан сэргийлэх тарилга-2до хоног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Хүүхдийн нэмэгдэл хоолны сургалт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Хүүхэд жирэмсэн эхийн хоолны сургалт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Жирэмсний эхийн хяналтын үзлэг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Диспансерын хяналт, хөнгөвчлөх эмчилгээний хяналт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cap="all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15.00-16.00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Яаралтай тусламжийн бэлэн байдал хангах сургалт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Нярайн эргэлт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Ахмадын эргэлт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Нярайн эргэлт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cap="all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16.00-17.00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mn-MN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Журнал клуб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55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8E2FA-3134-65A6-2AEE-300BFF0F5A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DA9E8-68E1-C054-DDAD-E88768506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26153" b="7119"/>
          <a:stretch/>
        </p:blipFill>
        <p:spPr>
          <a:xfrm>
            <a:off x="576194" y="794860"/>
            <a:ext cx="11597430" cy="47021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153C29-244D-4D5C-AB19-97D9A3483338}"/>
              </a:ext>
            </a:extLst>
          </p:cNvPr>
          <p:cNvSpPr/>
          <p:nvPr/>
        </p:nvSpPr>
        <p:spPr>
          <a:xfrm>
            <a:off x="9004575" y="1426766"/>
            <a:ext cx="2611231" cy="165463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D93D94-009F-4D21-8389-B942383AAAC2}"/>
              </a:ext>
            </a:extLst>
          </p:cNvPr>
          <p:cNvSpPr/>
          <p:nvPr/>
        </p:nvSpPr>
        <p:spPr>
          <a:xfrm>
            <a:off x="0" y="0"/>
            <a:ext cx="3717114" cy="6957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363CD7-B812-47CB-B372-89E9510628F6}"/>
              </a:ext>
            </a:extLst>
          </p:cNvPr>
          <p:cNvSpPr/>
          <p:nvPr/>
        </p:nvSpPr>
        <p:spPr>
          <a:xfrm>
            <a:off x="3355682" y="20291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07C89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8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07C89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DBAA5-52B2-4158-80AE-5534D13F00F1}"/>
              </a:ext>
            </a:extLst>
          </p:cNvPr>
          <p:cNvSpPr txBox="1"/>
          <p:nvPr/>
        </p:nvSpPr>
        <p:spPr>
          <a:xfrm>
            <a:off x="-203019" y="135820"/>
            <a:ext cx="344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ЭХ БАРИХ, ЭМЭГТЭЙЧҮҮД ӨВЧИН СУДЛАЛ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88B5B8-942C-48DD-9C00-D80B68209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" y="794860"/>
            <a:ext cx="893224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5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4DD8E-C8FB-177B-AAF6-08ABC0CCC4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405C2-3B85-6A5E-796F-20DA77053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24121" r="1637" b="10985"/>
          <a:stretch/>
        </p:blipFill>
        <p:spPr>
          <a:xfrm>
            <a:off x="740229" y="910933"/>
            <a:ext cx="11373394" cy="44504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A50324-2391-4B9A-A7B6-E2A8E0EA8DA9}"/>
              </a:ext>
            </a:extLst>
          </p:cNvPr>
          <p:cNvSpPr/>
          <p:nvPr/>
        </p:nvSpPr>
        <p:spPr>
          <a:xfrm>
            <a:off x="0" y="0"/>
            <a:ext cx="3717114" cy="6957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0D3EF4-7603-46D0-AE1E-9668B19EF60B}"/>
              </a:ext>
            </a:extLst>
          </p:cNvPr>
          <p:cNvSpPr/>
          <p:nvPr/>
        </p:nvSpPr>
        <p:spPr>
          <a:xfrm>
            <a:off x="3223312" y="0"/>
            <a:ext cx="764696" cy="6754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9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D36BF-16CB-47D6-844B-0F9EE2E3D597}"/>
              </a:ext>
            </a:extLst>
          </p:cNvPr>
          <p:cNvSpPr txBox="1"/>
          <p:nvPr/>
        </p:nvSpPr>
        <p:spPr>
          <a:xfrm>
            <a:off x="-156082" y="196366"/>
            <a:ext cx="334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ХҮҮХДИЙН ӨВЧИН СУДЛАЛ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2E38A0-3DD6-426E-A55C-3051DC83E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933"/>
            <a:ext cx="818606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21EF4-59BB-48CA-48C5-47D4D034F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0A5E4-96D2-6DDA-DDA9-E3C014A70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r="5516" b="10730"/>
          <a:stretch/>
        </p:blipFill>
        <p:spPr>
          <a:xfrm>
            <a:off x="567975" y="901336"/>
            <a:ext cx="11484688" cy="44361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99027C-4E69-401D-93C5-5781966D0222}"/>
              </a:ext>
            </a:extLst>
          </p:cNvPr>
          <p:cNvSpPr/>
          <p:nvPr/>
        </p:nvSpPr>
        <p:spPr>
          <a:xfrm>
            <a:off x="8709911" y="1520495"/>
            <a:ext cx="2611231" cy="165463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27FF5-9F21-4D50-8FC2-7D443356AC95}"/>
              </a:ext>
            </a:extLst>
          </p:cNvPr>
          <p:cNvSpPr/>
          <p:nvPr/>
        </p:nvSpPr>
        <p:spPr>
          <a:xfrm>
            <a:off x="27718" y="136525"/>
            <a:ext cx="3717114" cy="6957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6E78EE-F7FC-4537-A571-5E80F74C1CB6}"/>
              </a:ext>
            </a:extLst>
          </p:cNvPr>
          <p:cNvSpPr/>
          <p:nvPr/>
        </p:nvSpPr>
        <p:spPr>
          <a:xfrm>
            <a:off x="3383400" y="156816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F47775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10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srgbClr val="F47775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1742B-FFA1-431F-B43A-2A20546576C3}"/>
              </a:ext>
            </a:extLst>
          </p:cNvPr>
          <p:cNvSpPr txBox="1"/>
          <p:nvPr/>
        </p:nvSpPr>
        <p:spPr>
          <a:xfrm>
            <a:off x="-549236" y="330527"/>
            <a:ext cx="3830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ЯАРАЛТАЙ ТУСЛАМЖ СУДЛАЛ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BA23E4-9099-4D80-B36B-80F4AE46E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3" y="875213"/>
            <a:ext cx="893224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36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6BF1A-39A0-9913-C572-E546529AC1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59DFB-86F3-43FA-8567-2EA6E426AE90}" type="slidenum">
              <a:rPr kumimoji="0" lang="ja-JP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23191-4458-992B-A88E-6C43B4CD5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23667" r="25053" b="19849"/>
          <a:stretch/>
        </p:blipFill>
        <p:spPr>
          <a:xfrm>
            <a:off x="6479178" y="899538"/>
            <a:ext cx="5712822" cy="5456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7178E6-1768-4BD5-BF62-46113D6F5A1D}"/>
              </a:ext>
            </a:extLst>
          </p:cNvPr>
          <p:cNvSpPr/>
          <p:nvPr/>
        </p:nvSpPr>
        <p:spPr>
          <a:xfrm>
            <a:off x="0" y="0"/>
            <a:ext cx="3717114" cy="65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F6E326-D7DD-43C7-9069-79E0E5F66940}"/>
              </a:ext>
            </a:extLst>
          </p:cNvPr>
          <p:cNvSpPr/>
          <p:nvPr/>
        </p:nvSpPr>
        <p:spPr>
          <a:xfrm>
            <a:off x="3355682" y="-20294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altLang="ko-KR" dirty="0">
                <a:solidFill>
                  <a:srgbClr val="00B0F0"/>
                </a:solidFill>
                <a:latin typeface="Arial"/>
              </a:rPr>
              <a:t>24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0115B-2023-46C8-8271-8BAF05E46271}"/>
              </a:ext>
            </a:extLst>
          </p:cNvPr>
          <p:cNvSpPr txBox="1"/>
          <p:nvPr/>
        </p:nvSpPr>
        <p:spPr>
          <a:xfrm>
            <a:off x="-395548" y="138166"/>
            <a:ext cx="3585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ДОТРЫН ӨВЧИН СУДЛАЛ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055610-220C-4A82-87C6-6144E6C05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25057" r="25093" b="5982"/>
          <a:stretch/>
        </p:blipFill>
        <p:spPr>
          <a:xfrm>
            <a:off x="949235" y="899538"/>
            <a:ext cx="5529943" cy="5456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F1C37-5303-4D1F-AC40-0823EB363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" y="1000132"/>
            <a:ext cx="893224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5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Ерөнхий мэргэшил судлалын эмч нарын өглөөний хэлэлцүүлэг буюу эмнэл зүйн тохиолдол танилцуулах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D6A943B-A6B8-432E-BC91-27BF548675A0}"/>
              </a:ext>
            </a:extLst>
          </p:cNvPr>
          <p:cNvSpPr txBox="1">
            <a:spLocks/>
          </p:cNvSpPr>
          <p:nvPr/>
        </p:nvSpPr>
        <p:spPr>
          <a:xfrm>
            <a:off x="6111273" y="1038562"/>
            <a:ext cx="5908675" cy="899305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Өглөөний хэлэлцүүлэг нь Суралцагч эмч болон сургагч багш нарын өвчтөнөөс суралцах орчин буюу эмнэл зүйн сургалтын нэг арга юм.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6F3C6E-7E56-4AFF-A1E1-B2744AFE97AA}"/>
              </a:ext>
            </a:extLst>
          </p:cNvPr>
          <p:cNvSpPr txBox="1"/>
          <p:nvPr/>
        </p:nvSpPr>
        <p:spPr>
          <a:xfrm>
            <a:off x="977537" y="1979430"/>
            <a:ext cx="610035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Эмнэл зүйн тасагт: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mn-MN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Тогтмол хугацаанд /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мягмар, лхагва, баасан/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Тогтмод цагт /9:00-9:30/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Суралцагч эмч:</a:t>
            </a:r>
          </a:p>
          <a:p>
            <a:pPr lvl="0" algn="just">
              <a:defRPr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Б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одит үзлэг </a:t>
            </a:r>
          </a:p>
          <a:p>
            <a:pPr lvl="0" algn="just">
              <a:defRPr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Ш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инжилгээ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лган оношилгоо</a:t>
            </a:r>
          </a:p>
          <a:p>
            <a:pPr lvl="0" algn="just">
              <a:defRPr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Э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мчилгээ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мнэл зүйн таамаглал</a:t>
            </a:r>
            <a:endParaRPr lang="mn-MN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  <a:defRPr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овч, гол агуулгыг богино хугацаанд (5-10 мин) танилцуулна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1FD4A7-9D9A-48C5-9E15-6DE0C8963190}"/>
              </a:ext>
            </a:extLst>
          </p:cNvPr>
          <p:cNvSpPr/>
          <p:nvPr/>
        </p:nvSpPr>
        <p:spPr>
          <a:xfrm>
            <a:off x="7077891" y="2041905"/>
            <a:ext cx="4828073" cy="339025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Сургагч багш нар нь суралцагч эмчээс асуулт асууж хэлэлцүүлэг хийх ба оношилгоо, эмчилгээний шийдвэрийг заавал заах хэрэггүй, зөвхөн чиглүүлэх  ба суралцагчаас өөрийн шийдвэрийг эхлэн гаргуулах байдлаар оролцох.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Багаар ажиллах</a:t>
            </a:r>
            <a:r>
              <a:rPr kumimoji="0" lang="mn-MN" sz="1800" b="0" i="0" u="none" strike="noStrike" kern="1200" cap="none" spc="0" normalizeH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болон 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эмнэл зүйн мэдлэг, ур чадварыг дээшүүлэхэд чиглэсэн байх.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95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1051C4-ED13-483E-8EA0-D50F18F9C218}"/>
              </a:ext>
            </a:extLst>
          </p:cNvPr>
          <p:cNvSpPr txBox="1"/>
          <p:nvPr/>
        </p:nvSpPr>
        <p:spPr>
          <a:xfrm>
            <a:off x="2331719" y="189785"/>
            <a:ext cx="6183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СУРГАЛТЫН ТОЙРОН ҮЗЛЭГ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1D0E6-898F-461E-A90F-2981A048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" y="1023878"/>
            <a:ext cx="893224" cy="50814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30333B-31F7-49C6-ADF5-417A646A7422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BD2E9D-9BE9-4DCF-836F-382356DACC10}"/>
              </a:ext>
            </a:extLst>
          </p:cNvPr>
          <p:cNvCxnSpPr>
            <a:cxnSpLocks/>
          </p:cNvCxnSpPr>
          <p:nvPr/>
        </p:nvCxnSpPr>
        <p:spPr>
          <a:xfrm>
            <a:off x="21913" y="6363565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D9B601-316B-445D-82F7-A8B708829256}"/>
              </a:ext>
            </a:extLst>
          </p:cNvPr>
          <p:cNvSpPr txBox="1"/>
          <p:nvPr/>
        </p:nvSpPr>
        <p:spPr>
          <a:xfrm>
            <a:off x="925200" y="1242497"/>
            <a:ext cx="49041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Суралцагч эмч нь эмнэл зүйн тасагт суралцах хугацаанд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долоо хоногт нэг удаа 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эмнэл зүйн тохиолдлыг танилцуул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 тохиолдлын хугацаа нь 30-60 минут /Бодит үзлэг, шинжилгээ, ялган оношилгоо, эмчилгээ, эмнэл зүйн таамаглал/-ыг танилцуулж, хэлэлцүүлэг өрнүүлнэ.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Хэлэлцүүлгийн дараа өвчтний дэргэдэх хамтарсан үзлэгийг хийнэ.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Хэлэлцүүлгийн явцад эмнэл зүйн таамаглал дэвшүүлэх, онош тавих зэрэгт суралцана.    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A3E4C-A925-44DD-B67A-80CF43CB81B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03" y="1538213"/>
            <a:ext cx="4478297" cy="379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85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39900" y="121054"/>
            <a:ext cx="9566275" cy="8016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mn-M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 мэргэшил судлалын эмч нарын “журнал клуб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D5E1F-F73E-4164-908F-17EAF6EB4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" y="1023878"/>
            <a:ext cx="893224" cy="508145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BC8109-DFA1-4CDF-8483-308FE2EB0092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226288-F324-4C78-895A-520191D38AFE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C7B0A6-0134-4079-9E05-B46CF5963B31}"/>
              </a:ext>
            </a:extLst>
          </p:cNvPr>
          <p:cNvSpPr txBox="1"/>
          <p:nvPr/>
        </p:nvSpPr>
        <p:spPr>
          <a:xfrm>
            <a:off x="5277394" y="1247045"/>
            <a:ext cx="65517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mn-M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Зорилго: </a:t>
            </a:r>
          </a:p>
          <a:p>
            <a:pPr algn="just">
              <a:lnSpc>
                <a:spcPct val="100000"/>
              </a:lnSpc>
            </a:pPr>
            <a:r>
              <a:rPr lang="mn-M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Суралцагч эмч нарт анагаах ухааны орчин үеийн мэдээлэл олгох, судалгааны арга зүйн мэдлэг хуримтлуулах, мэдээлэл хайх, нэгтгэх, илтгэх ур чадварыг эзэмших, англи хэлний мэдлэгийг дээшлүүлэх зорилготой.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DBAFCB-E53F-4E65-BC3F-CB5DF2F9A529}"/>
              </a:ext>
            </a:extLst>
          </p:cNvPr>
          <p:cNvSpPr txBox="1"/>
          <p:nvPr/>
        </p:nvSpPr>
        <p:spPr>
          <a:xfrm>
            <a:off x="5277393" y="3041221"/>
            <a:ext cx="627303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Аргачлал: </a:t>
            </a: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Сүүлийн 3-5 жилийн дотор хэвлэгдсэн гадаадын эрдэм шинжилгээ, судалгааны өгүүлэл, эмнэл зүйн ховор тохиолдол</a:t>
            </a: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Цуглуулсан мэдээллээс өөрийн сонирхлоор сонгож power point (20 орчим слайд) ашиглан илтгэл хэлбэрээр бэлтгэж</a:t>
            </a: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15-20 минут</a:t>
            </a: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Бусад оролцогч нараас асуулт асуух</a:t>
            </a: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 хэл дээр хураангуйлж бэлтгэнэ</a:t>
            </a:r>
          </a:p>
          <a:p>
            <a:pPr marL="285750" lvl="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Сард нэг удаа тойролтын дарааллын хуваарийн дагуу илтгэлээ танилцуулна</a:t>
            </a:r>
            <a:r>
              <a:rPr lang="mn-M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0011D-3DEC-44AD-898C-AB21D1A8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2" y="922742"/>
            <a:ext cx="431945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90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231" y="171331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mn-MN" sz="2800" b="1" dirty="0">
                <a:solidFill>
                  <a:srgbClr val="002060"/>
                </a:solidFill>
              </a:rPr>
              <a:t>ОРОН НУТГИЙН СУРГАЛТЫН ҮР ДҮН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0F305F-8031-4EFA-8BD4-84ACB1CAA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35199"/>
              </p:ext>
            </p:extLst>
          </p:nvPr>
        </p:nvGraphicFramePr>
        <p:xfrm>
          <a:off x="9013371" y="1208237"/>
          <a:ext cx="2713363" cy="539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2358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050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8613FF-D516-4636-B88B-5997C48D3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254307"/>
              </p:ext>
            </p:extLst>
          </p:nvPr>
        </p:nvGraphicFramePr>
        <p:xfrm>
          <a:off x="4268117" y="1102536"/>
          <a:ext cx="4466579" cy="542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8622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b="1" dirty="0">
                          <a:solidFill>
                            <a:srgbClr val="002060"/>
                          </a:solidFill>
                        </a:rPr>
                        <a:t>СУРАЛЦАГЧИД, ТӨГСӨГЧДӨД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5226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mn-MN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Анагаахын сургуульд байхдаа харж, мэдэж, туршиж амжаагүй, боломж олдоогүйгээс орхигдсон эмч болоход шаардлагатай  мэдлэг, чадвар эзэмшинэ.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mn-MN" sz="1500" b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Ш</a:t>
                      </a:r>
                      <a:r>
                        <a:rPr lang="mn-MN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инэ арга хэлбэрээр суралцана</a:t>
                      </a:r>
                      <a:r>
                        <a:rPr lang="mn-MN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mn-MN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Төгсөгчид СӨЭМТ, ЯТТтасаг бие даан ажиллах мэдлэг чадвартай болно.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k-KZ" altLang="ko-KR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Үндсэн мэргэшлээр үргэлжүүлэн суралцахад хялбар болно.</a:t>
                      </a:r>
                      <a:endParaRPr lang="mn-MN" altLang="ko-KR" sz="15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kk-KZ" altLang="ko-KR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Элсэлтийн шалгалт өгөхөд</a:t>
                      </a:r>
                      <a:r>
                        <a:rPr lang="mn-MN" altLang="ko-KR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с</a:t>
                      </a:r>
                      <a:r>
                        <a:rPr lang="kk-KZ" altLang="ko-KR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уралцах явцад нь эерэг нөлөөтэй 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kk-KZ" altLang="ko-KR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Ажлын байранд дасан зохицоход бага хугацаа зарцуулна.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kk-KZ" altLang="ko-KR" sz="1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Өөртөө итгэлтэй болно, суралцах урам зоргийг нэмэгдүүлнэ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mn-MN" sz="1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DF13EC-9432-468C-909D-1DA85D1A4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609377"/>
              </p:ext>
            </p:extLst>
          </p:nvPr>
        </p:nvGraphicFramePr>
        <p:xfrm>
          <a:off x="977192" y="1178857"/>
          <a:ext cx="3107127" cy="535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2799">
                <a:tc>
                  <a:txBody>
                    <a:bodyPr/>
                    <a:lstStyle/>
                    <a:p>
                      <a:pPr latinLnBrk="1"/>
                      <a:endParaRPr lang="ko-KR" altLang="en-US" sz="2700" dirty="0"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957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376648A-3D75-45D8-9E36-658517B7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" y="1344738"/>
            <a:ext cx="765629" cy="508145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DD8CD6-9D37-4F70-B77B-F8111F990A94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13394B-1B2D-4412-B488-746B8AD56C0E}"/>
              </a:ext>
            </a:extLst>
          </p:cNvPr>
          <p:cNvSpPr txBox="1"/>
          <p:nvPr/>
        </p:nvSpPr>
        <p:spPr>
          <a:xfrm>
            <a:off x="1024962" y="1208237"/>
            <a:ext cx="2144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altLang="ja-JP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ЭРҮҮЛ МЭНДИЙН БАЙГУУЛЛАГАД</a:t>
            </a:r>
            <a:endParaRPr lang="mn-MN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F3A86-2370-4D7D-B5C2-A8A4914F9D4B}"/>
              </a:ext>
            </a:extLst>
          </p:cNvPr>
          <p:cNvSpPr txBox="1"/>
          <p:nvPr/>
        </p:nvSpPr>
        <p:spPr>
          <a:xfrm>
            <a:off x="9515004" y="1282945"/>
            <a:ext cx="2170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mn-M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СУРГАГЧ БАГШ- ЭМЧ НАРТ</a:t>
            </a:r>
            <a:endParaRPr kumimoji="0" lang="mn-M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502A83-79C3-4170-A9A6-D7CB9024C9C7}"/>
              </a:ext>
            </a:extLst>
          </p:cNvPr>
          <p:cNvSpPr txBox="1"/>
          <p:nvPr/>
        </p:nvSpPr>
        <p:spPr>
          <a:xfrm>
            <a:off x="1121492" y="2432956"/>
            <a:ext cx="24490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163275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Тухайн эмнэлэг болон орон нутагт дутагдалтай байгаа хүний нөөцийн асуудлыг шийдвэрлэхэд дөхөмтэй болно.</a:t>
            </a:r>
          </a:p>
          <a:p>
            <a:pPr marL="285750" marR="0" lvl="0" indent="-285750" algn="just" defTabSz="163275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Эрдэм шинжилгээ – Сургалт – Эмнэлзүйн цогц байгууллага болох суурь тавигдана. </a:t>
            </a:r>
          </a:p>
          <a:p>
            <a:pPr marL="285750" marR="0" lvl="0" indent="-285750" algn="just" defTabSz="1632753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Байгуулагын нэр хүнд, эрхэм зорилгод эерэг нөлөө үзүүлнэ.</a:t>
            </a:r>
            <a:endParaRPr kumimoji="1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492DE0-2B64-4218-9E29-C47ABABB5966}"/>
              </a:ext>
            </a:extLst>
          </p:cNvPr>
          <p:cNvSpPr txBox="1"/>
          <p:nvPr/>
        </p:nvSpPr>
        <p:spPr>
          <a:xfrm>
            <a:off x="9205619" y="2395444"/>
            <a:ext cx="232886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Хичээлийг чанартай, бодитой заахын тулд өөрийн мэдлэг чадвараа нэмэгдүүлнэ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Мэргэжлийнхээ үнэ цэнэ, нэр хүндийг илүү ухамсарладаг болно.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Хичээл заах арга зүйд суралцаж ёсзүй, харилцаа, хандлагад эерэг өөрчлөлт гарна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mn-MN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Эрдэм шинжилгээ, судалгааны ажилд чанарын ахиц гарна.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0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АГУУЛГА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656CD-C7C2-4D02-BB44-450F592AE557}"/>
              </a:ext>
            </a:extLst>
          </p:cNvPr>
          <p:cNvSpPr txBox="1"/>
          <p:nvPr/>
        </p:nvSpPr>
        <p:spPr>
          <a:xfrm>
            <a:off x="1629339" y="1830900"/>
            <a:ext cx="8905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mn-MN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 нутгийн үр дүнтэй сургалт</a:t>
            </a:r>
          </a:p>
          <a:p>
            <a:pPr marL="342900" indent="-342900">
              <a:buAutoNum type="arabicPeriod"/>
            </a:pPr>
            <a:endParaRPr lang="mn-MN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mn-MN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 нутгийн сургалтын ач холболдол</a:t>
            </a:r>
          </a:p>
          <a:p>
            <a:pPr marL="342900" indent="-342900">
              <a:buAutoNum type="arabicPeriod"/>
            </a:pPr>
            <a:endParaRPr lang="mn-MN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mn-MN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Сургалтын сүлжээ үүсгэх нь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59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17538" y="700782"/>
            <a:ext cx="11574462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mn-M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АНХААРАХ ЗҮЙЛС</a:t>
            </a:r>
            <a:br>
              <a:rPr lang="mn-M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919C-F012-4E84-94F4-7E7B36BDE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" y="1344738"/>
            <a:ext cx="765629" cy="50814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2A3715-4500-4435-9802-0DE064C90651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3A8A9A-FB2E-4CE8-8FF5-266861A21132}"/>
              </a:ext>
            </a:extLst>
          </p:cNvPr>
          <p:cNvCxnSpPr>
            <a:cxnSpLocks/>
          </p:cNvCxnSpPr>
          <p:nvPr/>
        </p:nvCxnSpPr>
        <p:spPr>
          <a:xfrm>
            <a:off x="0" y="6423789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E5D990-BFF1-4A43-BF70-EC6A1D973198}"/>
              </a:ext>
            </a:extLst>
          </p:cNvPr>
          <p:cNvSpPr txBox="1"/>
          <p:nvPr/>
        </p:nvSpPr>
        <p:spPr>
          <a:xfrm>
            <a:off x="1073331" y="1072513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/>
              <a:t> </a:t>
            </a:r>
            <a:r>
              <a:rPr lang="kk-K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ЭМНЭЛГИЙН ДАРГА, УДИРДЛАГЫН БАГ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7B236-D025-4F16-87C8-C565180EF43B}"/>
              </a:ext>
            </a:extLst>
          </p:cNvPr>
          <p:cNvSpPr txBox="1"/>
          <p:nvPr/>
        </p:nvSpPr>
        <p:spPr>
          <a:xfrm>
            <a:off x="6404769" y="1633494"/>
            <a:ext cx="5482431" cy="3693319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Үндсэн ажлаас  гадна нэмэлт ачаалал, илүү завтай хүмүүс хийх ёстой гэж ойлгож болохгүй</a:t>
            </a:r>
          </a:p>
          <a:p>
            <a:pPr algn="just">
              <a:defRPr/>
            </a:pPr>
            <a:endParaRPr kumimoji="0" lang="mn-M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Резидент эмчийг сургах ажилд хайнга ханда</a:t>
            </a: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ж болохгүй</a:t>
            </a:r>
          </a:p>
          <a:p>
            <a:pPr algn="just">
              <a:defRPr/>
            </a:pPr>
            <a:endParaRPr kumimoji="0" lang="mn-M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Резидентүүдийг  эмчийн  өдөр тутмын  ажлын туслагч гэж ойлгож болохгүй </a:t>
            </a:r>
          </a:p>
          <a:p>
            <a:pPr algn="just">
              <a:defRPr/>
            </a:pPr>
            <a:endParaRPr kumimoji="0" lang="mn-M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kumimoji="0" lang="mn-M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Сургалтын хөтөлбөр хуваарьт заагдаагүй ажил даалгахгүй байх</a:t>
            </a:r>
          </a:p>
          <a:p>
            <a:pPr algn="just"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47775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A3E79-C104-4F29-88AB-1A745848C379}"/>
              </a:ext>
            </a:extLst>
          </p:cNvPr>
          <p:cNvSpPr txBox="1"/>
          <p:nvPr/>
        </p:nvSpPr>
        <p:spPr>
          <a:xfrm>
            <a:off x="6547439" y="1055732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mn-M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СУРГАГЧ БАГШ- ЭМЧ НАР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D1F14-D03F-44E3-93A3-0B94E89E9173}"/>
              </a:ext>
            </a:extLst>
          </p:cNvPr>
          <p:cNvSpPr txBox="1"/>
          <p:nvPr/>
        </p:nvSpPr>
        <p:spPr>
          <a:xfrm>
            <a:off x="828866" y="2074363"/>
            <a:ext cx="5415180" cy="280807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indent="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Сургалтын албыг ТДС эрхлэхэд тохиромжтой байдлаар зохион байгуулах</a:t>
            </a:r>
          </a:p>
          <a:p>
            <a:pPr indent="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Сургалтад шаардлагатай тоног төхөөрөмж, хэрэгслээр хангах</a:t>
            </a:r>
          </a:p>
          <a:p>
            <a:pPr indent="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Эмч нарыг сургалтад оролцоход дэмжлэг үзүүлэх  /ажлын ачааллыг зохицуулах, цалин урамшуулал шийдэх/</a:t>
            </a:r>
          </a:p>
        </p:txBody>
      </p:sp>
    </p:spTree>
    <p:extLst>
      <p:ext uri="{BB962C8B-B14F-4D97-AF65-F5344CB8AC3E}">
        <p14:creationId xmlns:p14="http://schemas.microsoft.com/office/powerpoint/2010/main" val="406489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99D9E3-C97C-4AAD-9E64-8429667A9BB4}"/>
              </a:ext>
            </a:extLst>
          </p:cNvPr>
          <p:cNvSpPr txBox="1"/>
          <p:nvPr/>
        </p:nvSpPr>
        <p:spPr>
          <a:xfrm>
            <a:off x="2605563" y="237682"/>
            <a:ext cx="6810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СУРГАЛТЫН СҮЛЖЭЭ ЭМНЭЛГҮҮД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03E88C-CD0F-4731-93FF-4620206DF6C4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8C0A024-2438-41A4-8CC9-A5F2D37F5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" y="1344738"/>
            <a:ext cx="765629" cy="50814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E75F9E-0138-4817-824C-1C3A70183BE0}"/>
              </a:ext>
            </a:extLst>
          </p:cNvPr>
          <p:cNvCxnSpPr>
            <a:cxnSpLocks/>
          </p:cNvCxnSpPr>
          <p:nvPr/>
        </p:nvCxnSpPr>
        <p:spPr>
          <a:xfrm>
            <a:off x="0" y="6423789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00E0AE-0A08-4B06-AFF7-624CB52169E9}"/>
              </a:ext>
            </a:extLst>
          </p:cNvPr>
          <p:cNvSpPr/>
          <p:nvPr/>
        </p:nvSpPr>
        <p:spPr>
          <a:xfrm>
            <a:off x="4951968" y="2048904"/>
            <a:ext cx="1662047" cy="24223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/>
              <a:t>Орхон Бүсийн оношилгоо, эмчилгээний төв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5887F19-D504-426A-8193-D74766745C54}"/>
              </a:ext>
            </a:extLst>
          </p:cNvPr>
          <p:cNvSpPr/>
          <p:nvPr/>
        </p:nvSpPr>
        <p:spPr>
          <a:xfrm rot="10800000">
            <a:off x="3458729" y="1554483"/>
            <a:ext cx="896983" cy="513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2304FE-CD5B-407F-A0F8-221D1968E2FB}"/>
              </a:ext>
            </a:extLst>
          </p:cNvPr>
          <p:cNvSpPr/>
          <p:nvPr/>
        </p:nvSpPr>
        <p:spPr>
          <a:xfrm>
            <a:off x="1439767" y="2839966"/>
            <a:ext cx="1630603" cy="102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/>
              <a:t>“Үйлсбадрах” ӨЭМТ</a:t>
            </a:r>
          </a:p>
          <a:p>
            <a:pPr algn="ctr"/>
            <a:r>
              <a:rPr lang="mn-MN" dirty="0"/>
              <a:t>2018 он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B39D67-06E6-402E-A1AA-95FC111C8445}"/>
              </a:ext>
            </a:extLst>
          </p:cNvPr>
          <p:cNvSpPr/>
          <p:nvPr/>
        </p:nvSpPr>
        <p:spPr>
          <a:xfrm>
            <a:off x="1439768" y="1297580"/>
            <a:ext cx="1630602" cy="102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/>
              <a:t>СЭМТ</a:t>
            </a:r>
          </a:p>
          <a:p>
            <a:pPr algn="ctr"/>
            <a:r>
              <a:rPr lang="mn-MN" dirty="0"/>
              <a:t>2018 он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2FCDC2-7EDB-4224-9C57-0B46A5E36158}"/>
              </a:ext>
            </a:extLst>
          </p:cNvPr>
          <p:cNvSpPr/>
          <p:nvPr/>
        </p:nvSpPr>
        <p:spPr>
          <a:xfrm>
            <a:off x="1439768" y="4513713"/>
            <a:ext cx="1630602" cy="102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/>
              <a:t>Эрдэнэт Медикал 2018 он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2F6358-03F5-4E26-81ED-38E9FBC87DFB}"/>
              </a:ext>
            </a:extLst>
          </p:cNvPr>
          <p:cNvSpPr/>
          <p:nvPr/>
        </p:nvSpPr>
        <p:spPr>
          <a:xfrm>
            <a:off x="10405389" y="3433458"/>
            <a:ext cx="1375954" cy="102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/>
              <a:t>МЯЭ</a:t>
            </a:r>
          </a:p>
          <a:p>
            <a:pPr algn="ctr"/>
            <a:r>
              <a:rPr lang="mn-MN" dirty="0"/>
              <a:t>2022 он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B90A7B-49A0-47B0-8942-CD75D0E28BC2}"/>
              </a:ext>
            </a:extLst>
          </p:cNvPr>
          <p:cNvSpPr/>
          <p:nvPr/>
        </p:nvSpPr>
        <p:spPr>
          <a:xfrm>
            <a:off x="10405389" y="1870345"/>
            <a:ext cx="1375954" cy="102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/>
              <a:t>УГТЭ</a:t>
            </a:r>
          </a:p>
          <a:p>
            <a:pPr algn="ctr"/>
            <a:r>
              <a:rPr lang="mn-MN" dirty="0"/>
              <a:t>2022 он</a:t>
            </a:r>
            <a:endParaRPr lang="en-US" dirty="0"/>
          </a:p>
        </p:txBody>
      </p:sp>
      <p:pic>
        <p:nvPicPr>
          <p:cNvPr id="17" name="Picture Placeholder 11">
            <a:extLst>
              <a:ext uri="{FF2B5EF4-FFF2-40B4-BE49-F238E27FC236}">
                <a16:creationId xmlns:a16="http://schemas.microsoft.com/office/drawing/2014/main" id="{95440EC5-5F2B-4A7C-93A2-F2372D4B4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516" y="2026174"/>
            <a:ext cx="2167732" cy="2422403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CDF1C3E8-814C-4088-B76B-05E5023C5A32}"/>
              </a:ext>
            </a:extLst>
          </p:cNvPr>
          <p:cNvSpPr/>
          <p:nvPr/>
        </p:nvSpPr>
        <p:spPr>
          <a:xfrm rot="10800000">
            <a:off x="3446230" y="2980474"/>
            <a:ext cx="896983" cy="513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823985C-B5AE-4998-BA24-EA3CD84FEB33}"/>
              </a:ext>
            </a:extLst>
          </p:cNvPr>
          <p:cNvSpPr/>
          <p:nvPr/>
        </p:nvSpPr>
        <p:spPr>
          <a:xfrm rot="10800000">
            <a:off x="3398124" y="4621983"/>
            <a:ext cx="896983" cy="513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514EDB7-52F6-4B92-A1FF-7A46B834C1B0}"/>
              </a:ext>
            </a:extLst>
          </p:cNvPr>
          <p:cNvSpPr/>
          <p:nvPr/>
        </p:nvSpPr>
        <p:spPr>
          <a:xfrm rot="10800000">
            <a:off x="9138827" y="2127248"/>
            <a:ext cx="896983" cy="513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2331A40-3CC8-4FF2-AB5E-5F8518ECEBE9}"/>
              </a:ext>
            </a:extLst>
          </p:cNvPr>
          <p:cNvSpPr/>
          <p:nvPr/>
        </p:nvSpPr>
        <p:spPr>
          <a:xfrm rot="10800000">
            <a:off x="9138826" y="3588653"/>
            <a:ext cx="896983" cy="513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DF8FFB-FEEB-473F-ABBA-223813578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347" y="2616272"/>
            <a:ext cx="8969306" cy="22926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mn-M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АНХААРАЛ ХАНДУУЛСАНД БАЯРЛАЛАА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76D01-9874-A549-B9F6-C4862E21C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27" y="216655"/>
            <a:ext cx="598947" cy="684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95873-0B79-0383-1C14-53286699F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867" y="-38643"/>
            <a:ext cx="2285133" cy="1987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4D78D-378A-FA61-CB8C-446BC627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45119" y="4811119"/>
            <a:ext cx="2189338" cy="1904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D5112-F366-9335-EC21-28CD6375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12" y="4776032"/>
            <a:ext cx="2393444" cy="2081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962663-3BBF-9117-15E0-0018F1494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177" y="142712"/>
            <a:ext cx="2292618" cy="1994263"/>
          </a:xfrm>
          <a:prstGeom prst="rect">
            <a:avLst/>
          </a:prstGeom>
        </p:spPr>
      </p:pic>
      <p:pic>
        <p:nvPicPr>
          <p:cNvPr id="1028" name="Picture 4" descr="Эрүүл мэндийн яам - Монгол улсын засгийн газар">
            <a:extLst>
              <a:ext uri="{FF2B5EF4-FFF2-40B4-BE49-F238E27FC236}">
                <a16:creationId xmlns:a16="http://schemas.microsoft.com/office/drawing/2014/main" id="{1C481BDE-4F60-40D0-AB4B-337F8FE3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9" y="253294"/>
            <a:ext cx="1498636" cy="6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27A205-CA4F-4E00-9CD0-1E2BAB56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7" y="227168"/>
            <a:ext cx="838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52CE76-2DF0-40F2-A2C2-B59A8C34D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ЕРӨНХИЙ МЭРГЭШИЛ СУДЛАЛ</a:t>
            </a: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 ҮНДСЭН МЭРГЭШЛИЙН СУРГАЛТ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D6E1F-6297-4B4B-A611-5B54DDD8C512}"/>
              </a:ext>
            </a:extLst>
          </p:cNvPr>
          <p:cNvSpPr txBox="1"/>
          <p:nvPr/>
        </p:nvSpPr>
        <p:spPr>
          <a:xfrm>
            <a:off x="1126236" y="2327143"/>
            <a:ext cx="47030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оны 10-р сарын 18-ны өдөр ЭМЯ-ны эмнэлгийн мэргэжилтний хөгжлийн зөвлөл хуралдаж Орхон аймгийн БОЭТ-ийг сургалт эрхлэх эмнэлгээр баталж 10 сарын 22-ны өдрөөс Орхон аймгийн Бүсийн Оношилгоо Эмчилгээний Төв Монгол Улсад анх удаа төгсөлтийн дараах үндсэн мэргэшлийн (Ерөнхий мэргэшил судлал) сургалтыг эхлүүсэн</a:t>
            </a:r>
            <a:r>
              <a:rPr lang="kk-KZ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0606A-E890-4733-9974-037B3C49B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2" y="2355495"/>
            <a:ext cx="1700389" cy="2360066"/>
          </a:xfrm>
          <a:prstGeom prst="rect">
            <a:avLst/>
          </a:prstGeom>
        </p:spPr>
      </p:pic>
      <p:pic>
        <p:nvPicPr>
          <p:cNvPr id="11" name="Picture Placeholder 14">
            <a:extLst>
              <a:ext uri="{FF2B5EF4-FFF2-40B4-BE49-F238E27FC236}">
                <a16:creationId xmlns:a16="http://schemas.microsoft.com/office/drawing/2014/main" id="{14BC7B6F-96AA-4E24-969E-FB706503C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88" r="5088"/>
          <a:stretch>
            <a:fillRect/>
          </a:stretch>
        </p:blipFill>
        <p:spPr>
          <a:xfrm>
            <a:off x="8286234" y="2370914"/>
            <a:ext cx="3098714" cy="23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65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ЭМНЭЛ ЗҮЙН СУРГАГЧ БАШ БЭЛТГЭХ ТОТ СУРГАЛТ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D6E1F-6297-4B4B-A611-5B54DDD8C512}"/>
              </a:ext>
            </a:extLst>
          </p:cNvPr>
          <p:cNvSpPr txBox="1"/>
          <p:nvPr/>
        </p:nvSpPr>
        <p:spPr>
          <a:xfrm>
            <a:off x="909705" y="4352140"/>
            <a:ext cx="1089371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Орхон аймгийн хувьд </a:t>
            </a:r>
            <a:r>
              <a:rPr lang="en-US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 – </a:t>
            </a:r>
            <a:r>
              <a:rPr lang="kk-KZ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эмнэлзүйн сургагч багш бэлтгэх сургалтыг ЭМЯ, ЭМХТ, ЖАЙКА төслийн багтай хамтран орон нутагтаа 2, ЭМЯ, ЭМХТ-д 7, нийт 9 удаа зохион байгуулж, БОЭТ-ийн 42 эмч, Сүлжээ эмнэлгийн 15 эмч бэлтгэгдэн эмнэлзүйн сургалт удирдан явуулах бүрэн боломжтой болсон. </a:t>
            </a:r>
          </a:p>
          <a:p>
            <a:pPr algn="just"/>
            <a:r>
              <a:rPr lang="kk-KZ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Эмнэлзүйн сургагч багш нарын 85.7% нь мэргэжлийн болон эрдэмийн зэрэг цолтой багш нар эзлэдэг бөгөөд үүнээс ахлах зэрэгтэй 18, тэргүүлэх зэрэгтэй 14, АУ-ны магистр 21, АУ-ны доктор эрдэмтэн багш нараар багаар бүрдүүлж байсан.</a:t>
            </a:r>
          </a:p>
        </p:txBody>
      </p:sp>
      <p:pic>
        <p:nvPicPr>
          <p:cNvPr id="13" name="Picture Placeholder 9">
            <a:extLst>
              <a:ext uri="{FF2B5EF4-FFF2-40B4-BE49-F238E27FC236}">
                <a16:creationId xmlns:a16="http://schemas.microsoft.com/office/drawing/2014/main" id="{5132A225-9846-4455-A93D-FA0BD81A9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6" r="23166"/>
          <a:stretch/>
        </p:blipFill>
        <p:spPr>
          <a:xfrm>
            <a:off x="909705" y="1151106"/>
            <a:ext cx="2601188" cy="31241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485C99EE-B437-4435-929E-18183E15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0" b="1490"/>
          <a:stretch/>
        </p:blipFill>
        <p:spPr>
          <a:xfrm>
            <a:off x="3510893" y="1151106"/>
            <a:ext cx="4995558" cy="312415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5" name="Picture Placeholder 10">
            <a:extLst>
              <a:ext uri="{FF2B5EF4-FFF2-40B4-BE49-F238E27FC236}">
                <a16:creationId xmlns:a16="http://schemas.microsoft.com/office/drawing/2014/main" id="{14C094DF-B618-4635-BEFF-872188630E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97" r="18397"/>
          <a:stretch/>
        </p:blipFill>
        <p:spPr>
          <a:xfrm>
            <a:off x="8506451" y="1151106"/>
            <a:ext cx="3063406" cy="31241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2585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 МЭРГЭШИЛ СУДЛАЛ ТӨГСӨГЧ НАР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D6E1F-6297-4B4B-A611-5B54DDD8C512}"/>
              </a:ext>
            </a:extLst>
          </p:cNvPr>
          <p:cNvSpPr txBox="1"/>
          <p:nvPr/>
        </p:nvSpPr>
        <p:spPr>
          <a:xfrm>
            <a:off x="1176326" y="4356345"/>
            <a:ext cx="10893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Ажиллаж байгаа: 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Орхон БОЭТ - 4 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Дотор -1, Төрөх -1, ЭЭМ-1, ЯТТ-1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Орхон ӨЭМТ – 2</a:t>
            </a:r>
          </a:p>
          <a:p>
            <a:pPr algn="just"/>
            <a:r>
              <a:rPr lang="kk-KZ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Одоо суралцаж байгаа - 7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5E97EA-FCD8-4AE9-A5C6-2B065F35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63" y="1480458"/>
            <a:ext cx="2651990" cy="271194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3251087-9E51-4914-AE8D-89194763C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96" y="1480458"/>
            <a:ext cx="2351071" cy="263407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9A45D9C4-049A-467B-9CDA-B204900EFDE6}"/>
              </a:ext>
            </a:extLst>
          </p:cNvPr>
          <p:cNvGrpSpPr/>
          <p:nvPr/>
        </p:nvGrpSpPr>
        <p:grpSpPr>
          <a:xfrm>
            <a:off x="1065276" y="1902579"/>
            <a:ext cx="1690995" cy="806032"/>
            <a:chOff x="0" y="0"/>
            <a:chExt cx="1690995" cy="806032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93B1017-11B7-4B21-A5F7-16E4190166FF}"/>
                </a:ext>
              </a:extLst>
            </p:cNvPr>
            <p:cNvSpPr/>
            <p:nvPr/>
          </p:nvSpPr>
          <p:spPr>
            <a:xfrm>
              <a:off x="0" y="0"/>
              <a:ext cx="1690995" cy="806032"/>
            </a:xfrm>
            <a:prstGeom prst="roundRect">
              <a:avLst>
                <a:gd name="adj" fmla="val 10000"/>
              </a:avLst>
            </a:prstGeom>
            <a:solidFill>
              <a:srgbClr val="57C3A7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93" name="Rectangle: Rounded Corners 4">
              <a:extLst>
                <a:ext uri="{FF2B5EF4-FFF2-40B4-BE49-F238E27FC236}">
                  <a16:creationId xmlns:a16="http://schemas.microsoft.com/office/drawing/2014/main" id="{7E54904E-56CA-4BD1-B1FF-DFA5FE289A97}"/>
                </a:ext>
              </a:extLst>
            </p:cNvPr>
            <p:cNvSpPr txBox="1"/>
            <p:nvPr/>
          </p:nvSpPr>
          <p:spPr>
            <a:xfrm>
              <a:off x="0" y="0"/>
              <a:ext cx="1690995" cy="2418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1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cs typeface="+mn-cs"/>
                </a:rPr>
                <a:t>2018-2019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CB97EF1-A219-4A1F-B6F6-C5BAD6ACA052}"/>
              </a:ext>
            </a:extLst>
          </p:cNvPr>
          <p:cNvGrpSpPr/>
          <p:nvPr/>
        </p:nvGrpSpPr>
        <p:grpSpPr>
          <a:xfrm>
            <a:off x="1144375" y="2144388"/>
            <a:ext cx="1352796" cy="523920"/>
            <a:chOff x="79099" y="241809"/>
            <a:chExt cx="1352796" cy="52392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52B2B592-B058-4CDC-9AB2-88092031F982}"/>
                </a:ext>
              </a:extLst>
            </p:cNvPr>
            <p:cNvSpPr/>
            <p:nvPr/>
          </p:nvSpPr>
          <p:spPr>
            <a:xfrm>
              <a:off x="79099" y="241809"/>
              <a:ext cx="1352796" cy="523920"/>
            </a:xfrm>
            <a:prstGeom prst="roundRect">
              <a:avLst>
                <a:gd name="adj" fmla="val 10000"/>
              </a:avLst>
            </a:prstGeom>
            <a:solidFill>
              <a:srgbClr val="57C3A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91" name="Rectangle: Rounded Corners 6">
              <a:extLst>
                <a:ext uri="{FF2B5EF4-FFF2-40B4-BE49-F238E27FC236}">
                  <a16:creationId xmlns:a16="http://schemas.microsoft.com/office/drawing/2014/main" id="{56DF197C-2F00-4B82-8AD2-039976D5B635}"/>
                </a:ext>
              </a:extLst>
            </p:cNvPr>
            <p:cNvSpPr txBox="1"/>
            <p:nvPr/>
          </p:nvSpPr>
          <p:spPr>
            <a:xfrm>
              <a:off x="94444" y="257154"/>
              <a:ext cx="1322106" cy="4932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3660" tIns="55245" rIns="73660" bIns="55245" numCol="1" spcCol="1270" anchor="ctr" anchorCtr="0">
              <a:noAutofit/>
            </a:bodyPr>
            <a:lstStyle/>
            <a:p>
              <a:pPr marL="0" marR="0" lvl="0" indent="0" algn="ctr" defTabSz="12890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E68D465-9EE2-4EF0-B0F7-70EBA041C1D6}"/>
              </a:ext>
            </a:extLst>
          </p:cNvPr>
          <p:cNvGrpSpPr/>
          <p:nvPr/>
        </p:nvGrpSpPr>
        <p:grpSpPr>
          <a:xfrm>
            <a:off x="2883746" y="1902579"/>
            <a:ext cx="1690995" cy="806032"/>
            <a:chOff x="1818470" y="0"/>
            <a:chExt cx="1690995" cy="806032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261C9096-F0FB-4825-BCF6-1C2DD275A729}"/>
                </a:ext>
              </a:extLst>
            </p:cNvPr>
            <p:cNvSpPr/>
            <p:nvPr/>
          </p:nvSpPr>
          <p:spPr>
            <a:xfrm>
              <a:off x="1818470" y="0"/>
              <a:ext cx="1690995" cy="806032"/>
            </a:xfrm>
            <a:prstGeom prst="roundRect">
              <a:avLst>
                <a:gd name="adj" fmla="val 10000"/>
              </a:avLst>
            </a:prstGeom>
            <a:solidFill>
              <a:srgbClr val="57C3A7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89" name="Rectangle: Rounded Corners 8">
              <a:extLst>
                <a:ext uri="{FF2B5EF4-FFF2-40B4-BE49-F238E27FC236}">
                  <a16:creationId xmlns:a16="http://schemas.microsoft.com/office/drawing/2014/main" id="{F828F947-5AFC-4D32-A40A-E80A51C6292F}"/>
                </a:ext>
              </a:extLst>
            </p:cNvPr>
            <p:cNvSpPr txBox="1"/>
            <p:nvPr/>
          </p:nvSpPr>
          <p:spPr>
            <a:xfrm>
              <a:off x="1818470" y="0"/>
              <a:ext cx="1690995" cy="2418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1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cs typeface="+mn-cs"/>
                </a:rPr>
                <a:t>2019-2020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19ED532-394E-4A78-AC01-EAFB518CF3B6}"/>
              </a:ext>
            </a:extLst>
          </p:cNvPr>
          <p:cNvGrpSpPr/>
          <p:nvPr/>
        </p:nvGrpSpPr>
        <p:grpSpPr>
          <a:xfrm>
            <a:off x="2962194" y="2144388"/>
            <a:ext cx="1352796" cy="523920"/>
            <a:chOff x="1896918" y="241809"/>
            <a:chExt cx="1352796" cy="52392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85D7A7E-808D-48D7-BD99-95B6DFE0064D}"/>
                </a:ext>
              </a:extLst>
            </p:cNvPr>
            <p:cNvSpPr/>
            <p:nvPr/>
          </p:nvSpPr>
          <p:spPr>
            <a:xfrm>
              <a:off x="1896918" y="241809"/>
              <a:ext cx="1352796" cy="523920"/>
            </a:xfrm>
            <a:prstGeom prst="roundRect">
              <a:avLst>
                <a:gd name="adj" fmla="val 10000"/>
              </a:avLst>
            </a:prstGeom>
            <a:solidFill>
              <a:srgbClr val="57C3A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7" name="Rectangle: Rounded Corners 10">
              <a:extLst>
                <a:ext uri="{FF2B5EF4-FFF2-40B4-BE49-F238E27FC236}">
                  <a16:creationId xmlns:a16="http://schemas.microsoft.com/office/drawing/2014/main" id="{F722519B-E565-40F9-985B-E643536FB5E9}"/>
                </a:ext>
              </a:extLst>
            </p:cNvPr>
            <p:cNvSpPr txBox="1"/>
            <p:nvPr/>
          </p:nvSpPr>
          <p:spPr>
            <a:xfrm>
              <a:off x="1912263" y="257154"/>
              <a:ext cx="1322106" cy="4932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3660" tIns="55245" rIns="73660" bIns="55245" numCol="1" spcCol="1270" anchor="ctr" anchorCtr="0">
              <a:noAutofit/>
            </a:bodyPr>
            <a:lstStyle/>
            <a:p>
              <a:pPr marL="0" marR="0" lvl="0" indent="0" algn="ctr" defTabSz="12890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E0DE6C-B599-41B9-B27D-09C8942BEC71}"/>
              </a:ext>
            </a:extLst>
          </p:cNvPr>
          <p:cNvGrpSpPr/>
          <p:nvPr/>
        </p:nvGrpSpPr>
        <p:grpSpPr>
          <a:xfrm>
            <a:off x="4701566" y="1902579"/>
            <a:ext cx="1690995" cy="806032"/>
            <a:chOff x="3636290" y="0"/>
            <a:chExt cx="1690995" cy="806032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65FCA45-3AEE-4589-8FA3-9B4A2C0A6630}"/>
                </a:ext>
              </a:extLst>
            </p:cNvPr>
            <p:cNvSpPr/>
            <p:nvPr/>
          </p:nvSpPr>
          <p:spPr>
            <a:xfrm>
              <a:off x="3636290" y="0"/>
              <a:ext cx="1690995" cy="806032"/>
            </a:xfrm>
            <a:prstGeom prst="roundRect">
              <a:avLst>
                <a:gd name="adj" fmla="val 10000"/>
              </a:avLst>
            </a:prstGeom>
            <a:solidFill>
              <a:srgbClr val="57C3A7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85" name="Rectangle: Rounded Corners 12">
              <a:extLst>
                <a:ext uri="{FF2B5EF4-FFF2-40B4-BE49-F238E27FC236}">
                  <a16:creationId xmlns:a16="http://schemas.microsoft.com/office/drawing/2014/main" id="{15A07CCC-2C9C-41B8-8389-31F95A63BDD6}"/>
                </a:ext>
              </a:extLst>
            </p:cNvPr>
            <p:cNvSpPr txBox="1"/>
            <p:nvPr/>
          </p:nvSpPr>
          <p:spPr>
            <a:xfrm>
              <a:off x="3636290" y="0"/>
              <a:ext cx="1690995" cy="2418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1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cs typeface="+mn-cs"/>
                </a:rPr>
                <a:t>2020-2021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00F1A40-8557-445F-A24E-A79C6B48BBE6}"/>
              </a:ext>
            </a:extLst>
          </p:cNvPr>
          <p:cNvGrpSpPr/>
          <p:nvPr/>
        </p:nvGrpSpPr>
        <p:grpSpPr>
          <a:xfrm>
            <a:off x="4870665" y="2144388"/>
            <a:ext cx="1352796" cy="523920"/>
            <a:chOff x="3805389" y="241809"/>
            <a:chExt cx="1352796" cy="52392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87E7573A-14FE-4634-A75A-DE0618FA9EAA}"/>
                </a:ext>
              </a:extLst>
            </p:cNvPr>
            <p:cNvSpPr/>
            <p:nvPr/>
          </p:nvSpPr>
          <p:spPr>
            <a:xfrm>
              <a:off x="3805389" y="241809"/>
              <a:ext cx="1352796" cy="523920"/>
            </a:xfrm>
            <a:prstGeom prst="roundRect">
              <a:avLst>
                <a:gd name="adj" fmla="val 10000"/>
              </a:avLst>
            </a:prstGeom>
            <a:solidFill>
              <a:srgbClr val="57C3A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3" name="Rectangle: Rounded Corners 14">
              <a:extLst>
                <a:ext uri="{FF2B5EF4-FFF2-40B4-BE49-F238E27FC236}">
                  <a16:creationId xmlns:a16="http://schemas.microsoft.com/office/drawing/2014/main" id="{902AAD9B-BB8D-47B9-BBE2-6CE0A1D25235}"/>
                </a:ext>
              </a:extLst>
            </p:cNvPr>
            <p:cNvSpPr txBox="1"/>
            <p:nvPr/>
          </p:nvSpPr>
          <p:spPr>
            <a:xfrm>
              <a:off x="3820734" y="257154"/>
              <a:ext cx="1322106" cy="4932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3660" tIns="55245" rIns="73660" bIns="55245" numCol="1" spcCol="1270" anchor="ctr" anchorCtr="0">
              <a:noAutofit/>
            </a:bodyPr>
            <a:lstStyle/>
            <a:p>
              <a:pPr marL="0" marR="0" lvl="0" indent="0" algn="ctr" defTabSz="12890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F336FB7-06A6-424F-A8DB-2ED687B7B55B}"/>
              </a:ext>
            </a:extLst>
          </p:cNvPr>
          <p:cNvGrpSpPr/>
          <p:nvPr/>
        </p:nvGrpSpPr>
        <p:grpSpPr>
          <a:xfrm>
            <a:off x="2843729" y="3072210"/>
            <a:ext cx="1690995" cy="806032"/>
            <a:chOff x="1818470" y="0"/>
            <a:chExt cx="1690995" cy="806032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DFCCC587-B021-4660-8B8B-F1E65F0D985D}"/>
                </a:ext>
              </a:extLst>
            </p:cNvPr>
            <p:cNvSpPr/>
            <p:nvPr/>
          </p:nvSpPr>
          <p:spPr>
            <a:xfrm>
              <a:off x="1818470" y="0"/>
              <a:ext cx="1690995" cy="806032"/>
            </a:xfrm>
            <a:prstGeom prst="roundRect">
              <a:avLst>
                <a:gd name="adj" fmla="val 10000"/>
              </a:avLst>
            </a:prstGeom>
            <a:solidFill>
              <a:srgbClr val="57C3A7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114" name="Rectangle: Rounded Corners 4">
              <a:extLst>
                <a:ext uri="{FF2B5EF4-FFF2-40B4-BE49-F238E27FC236}">
                  <a16:creationId xmlns:a16="http://schemas.microsoft.com/office/drawing/2014/main" id="{1000E9F4-7F5E-41F2-963D-A07F220C7742}"/>
                </a:ext>
              </a:extLst>
            </p:cNvPr>
            <p:cNvSpPr txBox="1"/>
            <p:nvPr/>
          </p:nvSpPr>
          <p:spPr>
            <a:xfrm>
              <a:off x="1818470" y="0"/>
              <a:ext cx="1690995" cy="2418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2022-2023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6384281-79C3-47C5-B65E-05D4B3B9123C}"/>
              </a:ext>
            </a:extLst>
          </p:cNvPr>
          <p:cNvGrpSpPr/>
          <p:nvPr/>
        </p:nvGrpSpPr>
        <p:grpSpPr>
          <a:xfrm>
            <a:off x="2993558" y="3298674"/>
            <a:ext cx="1352796" cy="523920"/>
            <a:chOff x="1987569" y="241809"/>
            <a:chExt cx="1352796" cy="523920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CB772508-15B3-4005-9F70-E6122B91FB95}"/>
                </a:ext>
              </a:extLst>
            </p:cNvPr>
            <p:cNvSpPr/>
            <p:nvPr/>
          </p:nvSpPr>
          <p:spPr>
            <a:xfrm>
              <a:off x="1987569" y="241809"/>
              <a:ext cx="1352796" cy="523920"/>
            </a:xfrm>
            <a:prstGeom prst="roundRect">
              <a:avLst>
                <a:gd name="adj" fmla="val 10000"/>
              </a:avLst>
            </a:prstGeom>
            <a:solidFill>
              <a:srgbClr val="57C3A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17" name="Rectangle: Rounded Corners 4">
              <a:extLst>
                <a:ext uri="{FF2B5EF4-FFF2-40B4-BE49-F238E27FC236}">
                  <a16:creationId xmlns:a16="http://schemas.microsoft.com/office/drawing/2014/main" id="{D3E4D91E-1F98-4E8B-9677-F8DBE0BBFAF9}"/>
                </a:ext>
              </a:extLst>
            </p:cNvPr>
            <p:cNvSpPr txBox="1"/>
            <p:nvPr/>
          </p:nvSpPr>
          <p:spPr>
            <a:xfrm>
              <a:off x="2002914" y="257154"/>
              <a:ext cx="1322106" cy="4932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3660" tIns="55245" rIns="73660" bIns="55245" numCol="1" spcCol="1270" anchor="ctr" anchorCtr="0">
              <a:noAutofit/>
            </a:bodyPr>
            <a:lstStyle/>
            <a:p>
              <a:pPr marL="0" marR="0" lvl="0" indent="0" algn="ctr" defTabSz="12890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endPara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EE5E5CC-C731-4FEA-8FBB-7C790F971BF3}"/>
              </a:ext>
            </a:extLst>
          </p:cNvPr>
          <p:cNvGrpSpPr/>
          <p:nvPr/>
        </p:nvGrpSpPr>
        <p:grpSpPr>
          <a:xfrm>
            <a:off x="4619274" y="3088487"/>
            <a:ext cx="1690995" cy="806032"/>
            <a:chOff x="1818470" y="0"/>
            <a:chExt cx="1690995" cy="806032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A35564A6-985A-4F1C-AE03-21F7F57234B1}"/>
                </a:ext>
              </a:extLst>
            </p:cNvPr>
            <p:cNvSpPr/>
            <p:nvPr/>
          </p:nvSpPr>
          <p:spPr>
            <a:xfrm>
              <a:off x="1818470" y="0"/>
              <a:ext cx="1690995" cy="806032"/>
            </a:xfrm>
            <a:prstGeom prst="roundRect">
              <a:avLst>
                <a:gd name="adj" fmla="val 10000"/>
              </a:avLst>
            </a:prstGeom>
            <a:solidFill>
              <a:srgbClr val="57C3A7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120" name="Rectangle: Rounded Corners 4">
              <a:extLst>
                <a:ext uri="{FF2B5EF4-FFF2-40B4-BE49-F238E27FC236}">
                  <a16:creationId xmlns:a16="http://schemas.microsoft.com/office/drawing/2014/main" id="{F08FD4C2-A9DB-41C6-B663-BA25971C0C82}"/>
                </a:ext>
              </a:extLst>
            </p:cNvPr>
            <p:cNvSpPr txBox="1"/>
            <p:nvPr/>
          </p:nvSpPr>
          <p:spPr>
            <a:xfrm>
              <a:off x="1818470" y="0"/>
              <a:ext cx="1690995" cy="2418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2023-2024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3C65E51-5906-4154-902A-7D58199EE3A2}"/>
              </a:ext>
            </a:extLst>
          </p:cNvPr>
          <p:cNvGrpSpPr/>
          <p:nvPr/>
        </p:nvGrpSpPr>
        <p:grpSpPr>
          <a:xfrm>
            <a:off x="4788373" y="3314019"/>
            <a:ext cx="1352796" cy="523920"/>
            <a:chOff x="1987569" y="241809"/>
            <a:chExt cx="1352796" cy="523920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EC320041-8789-417C-9AF5-7F68D15EE2E2}"/>
                </a:ext>
              </a:extLst>
            </p:cNvPr>
            <p:cNvSpPr/>
            <p:nvPr/>
          </p:nvSpPr>
          <p:spPr>
            <a:xfrm>
              <a:off x="1987569" y="241809"/>
              <a:ext cx="1352796" cy="523920"/>
            </a:xfrm>
            <a:prstGeom prst="roundRect">
              <a:avLst>
                <a:gd name="adj" fmla="val 10000"/>
              </a:avLst>
            </a:prstGeom>
            <a:solidFill>
              <a:srgbClr val="57C3A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3" name="Rectangle: Rounded Corners 4">
              <a:extLst>
                <a:ext uri="{FF2B5EF4-FFF2-40B4-BE49-F238E27FC236}">
                  <a16:creationId xmlns:a16="http://schemas.microsoft.com/office/drawing/2014/main" id="{8C8C9267-2079-4136-B482-4F4680862C49}"/>
                </a:ext>
              </a:extLst>
            </p:cNvPr>
            <p:cNvSpPr txBox="1"/>
            <p:nvPr/>
          </p:nvSpPr>
          <p:spPr>
            <a:xfrm>
              <a:off x="2002914" y="257154"/>
              <a:ext cx="1322106" cy="4932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3660" tIns="55245" rIns="73660" bIns="55245" numCol="1" spcCol="1270" anchor="ctr" anchorCtr="0">
              <a:noAutofit/>
            </a:bodyPr>
            <a:lstStyle/>
            <a:p>
              <a:pPr marL="0" marR="0" lvl="0" indent="0" algn="ctr" defTabSz="12890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70CC44D-1EAE-4DF7-A491-76940C4DD2B1}"/>
              </a:ext>
            </a:extLst>
          </p:cNvPr>
          <p:cNvGrpSpPr/>
          <p:nvPr/>
        </p:nvGrpSpPr>
        <p:grpSpPr>
          <a:xfrm>
            <a:off x="1063087" y="3072210"/>
            <a:ext cx="1690995" cy="806032"/>
            <a:chOff x="1818470" y="0"/>
            <a:chExt cx="1690995" cy="806032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B42EFC31-10C8-4A2B-85B4-667206841874}"/>
                </a:ext>
              </a:extLst>
            </p:cNvPr>
            <p:cNvSpPr/>
            <p:nvPr/>
          </p:nvSpPr>
          <p:spPr>
            <a:xfrm>
              <a:off x="1818470" y="0"/>
              <a:ext cx="1690995" cy="806032"/>
            </a:xfrm>
            <a:prstGeom prst="roundRect">
              <a:avLst>
                <a:gd name="adj" fmla="val 10000"/>
              </a:avLst>
            </a:prstGeom>
            <a:solidFill>
              <a:srgbClr val="57C3A7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126" name="Rectangle: Rounded Corners 4">
              <a:extLst>
                <a:ext uri="{FF2B5EF4-FFF2-40B4-BE49-F238E27FC236}">
                  <a16:creationId xmlns:a16="http://schemas.microsoft.com/office/drawing/2014/main" id="{84265CD4-1FE0-46FA-9D5C-FBC1AAD83A3D}"/>
                </a:ext>
              </a:extLst>
            </p:cNvPr>
            <p:cNvSpPr txBox="1"/>
            <p:nvPr/>
          </p:nvSpPr>
          <p:spPr>
            <a:xfrm>
              <a:off x="1818470" y="0"/>
              <a:ext cx="1690995" cy="2418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2021-2022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4C3AE3D-4B46-431C-A5FE-DF510CEFADB3}"/>
              </a:ext>
            </a:extLst>
          </p:cNvPr>
          <p:cNvGrpSpPr/>
          <p:nvPr/>
        </p:nvGrpSpPr>
        <p:grpSpPr>
          <a:xfrm>
            <a:off x="1222975" y="3290988"/>
            <a:ext cx="1352796" cy="523920"/>
            <a:chOff x="169749" y="241809"/>
            <a:chExt cx="1352796" cy="523920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766AF007-4126-4E4F-8090-B15467541960}"/>
                </a:ext>
              </a:extLst>
            </p:cNvPr>
            <p:cNvSpPr/>
            <p:nvPr/>
          </p:nvSpPr>
          <p:spPr>
            <a:xfrm>
              <a:off x="169749" y="241809"/>
              <a:ext cx="1352796" cy="523920"/>
            </a:xfrm>
            <a:prstGeom prst="roundRect">
              <a:avLst>
                <a:gd name="adj" fmla="val 10000"/>
              </a:avLst>
            </a:prstGeom>
            <a:solidFill>
              <a:srgbClr val="57C3A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9" name="Rectangle: Rounded Corners 4">
              <a:extLst>
                <a:ext uri="{FF2B5EF4-FFF2-40B4-BE49-F238E27FC236}">
                  <a16:creationId xmlns:a16="http://schemas.microsoft.com/office/drawing/2014/main" id="{EE7F830B-6F94-45CF-A318-5A9618DF2DCE}"/>
                </a:ext>
              </a:extLst>
            </p:cNvPr>
            <p:cNvSpPr txBox="1"/>
            <p:nvPr/>
          </p:nvSpPr>
          <p:spPr>
            <a:xfrm>
              <a:off x="185094" y="257154"/>
              <a:ext cx="1322106" cy="4932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3660" tIns="55245" rIns="73660" bIns="55245" numCol="1" spcCol="1270" anchor="ctr" anchorCtr="0">
              <a:noAutofit/>
            </a:bodyPr>
            <a:lstStyle/>
            <a:p>
              <a:pPr marL="0" marR="0" lvl="0" indent="0" algn="ctr" defTabSz="12890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n-MN" sz="2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75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БҮТЭЦ, ЗОХИОН БАЙГУУЛАЛТ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7E856-7EE0-4D75-82B5-5A7AA527F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24" y="980947"/>
            <a:ext cx="10971145" cy="5182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0A0F6-B8F9-4D26-B337-B90428883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204" y="2062090"/>
            <a:ext cx="65842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2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EC2D5-3E45-41D1-8BAF-B35E9A63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7"/>
            <a:ext cx="6592389" cy="643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3B9CE-38F8-4EED-8F4B-412F4680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794" y="0"/>
            <a:ext cx="5718304" cy="63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1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7300" y="281068"/>
            <a:ext cx="10692815" cy="724247"/>
          </a:xfrm>
          <a:prstGeom prst="rect">
            <a:avLst/>
          </a:prstGeom>
        </p:spPr>
        <p:txBody>
          <a:bodyPr/>
          <a:lstStyle/>
          <a:p>
            <a:r>
              <a:rPr lang="kk-KZ" sz="2800" dirty="0">
                <a:solidFill>
                  <a:srgbClr val="002060"/>
                </a:solidFill>
                <a:latin typeface="Arial" panose="020B0604020202020204" pitchFamily="34" charset="0"/>
              </a:rPr>
              <a:t>Сургалтын хөтөлбөр</a:t>
            </a:r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</a:rPr>
              <a:t>,</a:t>
            </a:r>
            <a:r>
              <a:rPr lang="kk-KZ" sz="2800" dirty="0">
                <a:solidFill>
                  <a:srgbClr val="002060"/>
                </a:solidFill>
                <a:latin typeface="Arial" panose="020B0604020202020204" pitchFamily="34" charset="0"/>
              </a:rPr>
              <a:t> төлөвлөгөө</a:t>
            </a:r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Pie 3">
            <a:extLst>
              <a:ext uri="{FF2B5EF4-FFF2-40B4-BE49-F238E27FC236}">
                <a16:creationId xmlns:a16="http://schemas.microsoft.com/office/drawing/2014/main" id="{A44FB243-E108-44AF-8FD4-320DF2948F6B}"/>
              </a:ext>
            </a:extLst>
          </p:cNvPr>
          <p:cNvSpPr/>
          <p:nvPr/>
        </p:nvSpPr>
        <p:spPr>
          <a:xfrm>
            <a:off x="1174376" y="1234229"/>
            <a:ext cx="4140000" cy="4140000"/>
          </a:xfrm>
          <a:prstGeom prst="pie">
            <a:avLst>
              <a:gd name="adj1" fmla="val 16184660"/>
              <a:gd name="adj2" fmla="val 114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Pie 4">
            <a:extLst>
              <a:ext uri="{FF2B5EF4-FFF2-40B4-BE49-F238E27FC236}">
                <a16:creationId xmlns:a16="http://schemas.microsoft.com/office/drawing/2014/main" id="{913A6373-D260-49CA-8FB5-7A1AB30AABF4}"/>
              </a:ext>
            </a:extLst>
          </p:cNvPr>
          <p:cNvSpPr/>
          <p:nvPr/>
        </p:nvSpPr>
        <p:spPr>
          <a:xfrm>
            <a:off x="1165260" y="1244691"/>
            <a:ext cx="4140000" cy="4140000"/>
          </a:xfrm>
          <a:prstGeom prst="pie">
            <a:avLst>
              <a:gd name="adj1" fmla="val 10776358"/>
              <a:gd name="adj2" fmla="val 1624125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Pie 5">
            <a:extLst>
              <a:ext uri="{FF2B5EF4-FFF2-40B4-BE49-F238E27FC236}">
                <a16:creationId xmlns:a16="http://schemas.microsoft.com/office/drawing/2014/main" id="{9CA23824-0459-4DE2-A57B-A441EEA29118}"/>
              </a:ext>
            </a:extLst>
          </p:cNvPr>
          <p:cNvSpPr/>
          <p:nvPr/>
        </p:nvSpPr>
        <p:spPr>
          <a:xfrm>
            <a:off x="1165260" y="1223767"/>
            <a:ext cx="4140000" cy="4140000"/>
          </a:xfrm>
          <a:prstGeom prst="pie">
            <a:avLst>
              <a:gd name="adj1" fmla="val 21595581"/>
              <a:gd name="adj2" fmla="val 53841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e 6">
            <a:extLst>
              <a:ext uri="{FF2B5EF4-FFF2-40B4-BE49-F238E27FC236}">
                <a16:creationId xmlns:a16="http://schemas.microsoft.com/office/drawing/2014/main" id="{88979ED4-6503-47CD-90CE-D9EF1DF45510}"/>
              </a:ext>
            </a:extLst>
          </p:cNvPr>
          <p:cNvSpPr/>
          <p:nvPr/>
        </p:nvSpPr>
        <p:spPr>
          <a:xfrm>
            <a:off x="1165260" y="1228998"/>
            <a:ext cx="4140000" cy="4140000"/>
          </a:xfrm>
          <a:prstGeom prst="pie">
            <a:avLst>
              <a:gd name="adj1" fmla="val 5382273"/>
              <a:gd name="adj2" fmla="val 112489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AEFBD0-9F74-460B-B58B-227D46D071AF}"/>
              </a:ext>
            </a:extLst>
          </p:cNvPr>
          <p:cNvSpPr/>
          <p:nvPr/>
        </p:nvSpPr>
        <p:spPr>
          <a:xfrm>
            <a:off x="4162976" y="3588471"/>
            <a:ext cx="288032" cy="700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A232F5-82EF-48D5-8C82-D75267804101}"/>
              </a:ext>
            </a:extLst>
          </p:cNvPr>
          <p:cNvSpPr/>
          <p:nvPr/>
        </p:nvSpPr>
        <p:spPr>
          <a:xfrm>
            <a:off x="4745450" y="3588471"/>
            <a:ext cx="288032" cy="700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477053-4C78-41B2-8AD2-7BB0B72E6A2D}"/>
              </a:ext>
            </a:extLst>
          </p:cNvPr>
          <p:cNvSpPr/>
          <p:nvPr/>
        </p:nvSpPr>
        <p:spPr>
          <a:xfrm>
            <a:off x="2336721" y="2326611"/>
            <a:ext cx="1934311" cy="193431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4EE7F-8308-9D1E-4C8C-E08AA5050640}"/>
              </a:ext>
            </a:extLst>
          </p:cNvPr>
          <p:cNvSpPr txBox="1"/>
          <p:nvPr/>
        </p:nvSpPr>
        <p:spPr>
          <a:xfrm>
            <a:off x="2581379" y="2967335"/>
            <a:ext cx="143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Тойролт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BCE2AD-B2E1-9F5C-05D4-5C8A1772FAE5}"/>
              </a:ext>
            </a:extLst>
          </p:cNvPr>
          <p:cNvSpPr/>
          <p:nvPr/>
        </p:nvSpPr>
        <p:spPr>
          <a:xfrm>
            <a:off x="2630909" y="1082282"/>
            <a:ext cx="1125646" cy="10151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Дотор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FB231B-0952-FDF2-CEC9-F77FF12FDA56}"/>
              </a:ext>
            </a:extLst>
          </p:cNvPr>
          <p:cNvSpPr/>
          <p:nvPr/>
        </p:nvSpPr>
        <p:spPr>
          <a:xfrm>
            <a:off x="1081913" y="2669488"/>
            <a:ext cx="1054239" cy="10151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Төрөх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D9EDC9-5971-76B1-E6F8-DFAD2CB2791C}"/>
              </a:ext>
            </a:extLst>
          </p:cNvPr>
          <p:cNvSpPr/>
          <p:nvPr/>
        </p:nvSpPr>
        <p:spPr>
          <a:xfrm>
            <a:off x="2672437" y="4619042"/>
            <a:ext cx="1125646" cy="10151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Хүүхэд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1F9A0E-EB04-325C-0745-04EE13444BE4}"/>
              </a:ext>
            </a:extLst>
          </p:cNvPr>
          <p:cNvSpPr/>
          <p:nvPr/>
        </p:nvSpPr>
        <p:spPr>
          <a:xfrm>
            <a:off x="4486372" y="2841499"/>
            <a:ext cx="1103857" cy="10151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Я/Т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24F27C-8817-4D6B-BC77-D09A59C7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B3EB36-4F3A-45B4-8641-3C21C1904FFE}"/>
              </a:ext>
            </a:extLst>
          </p:cNvPr>
          <p:cNvSpPr txBox="1"/>
          <p:nvPr/>
        </p:nvSpPr>
        <p:spPr>
          <a:xfrm>
            <a:off x="5736681" y="1205715"/>
            <a:ext cx="6208626" cy="527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mn-MN" sz="14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</a:rPr>
              <a:t>З</a:t>
            </a:r>
            <a:r>
              <a:rPr lang="kk-KZ" sz="1600" dirty="0">
                <a:solidFill>
                  <a:srgbClr val="002060"/>
                </a:solidFill>
              </a:rPr>
              <a:t>айлшгүй танин мэдэж, суралцах шаардлагатай шинж тэмдэгүүд </a:t>
            </a:r>
            <a:endParaRPr lang="mn-MN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</a:rPr>
              <a:t>Б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</a:rPr>
              <a:t>иечлэн хийж сурсан байх гардан үйлдлүүд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Э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мнэлэгт заавал суралцах зүйл</a:t>
            </a:r>
            <a:endParaRPr lang="mn-MN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М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эргэжлийн ерөнхий ур чадвар </a:t>
            </a:r>
            <a:endParaRPr lang="en-US" sz="1600" dirty="0">
              <a:solidFill>
                <a:srgbClr val="00206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М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эргэжлийн ур чадвар 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С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ургалтын тойролтын хуваарь:</a:t>
            </a:r>
            <a:endParaRPr lang="en-US" sz="1600" dirty="0">
              <a:solidFill>
                <a:srgbClr val="00206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С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ургалтын төлөвлөгөө:</a:t>
            </a:r>
            <a:endParaRPr lang="en-US" sz="1600" dirty="0">
              <a:solidFill>
                <a:srgbClr val="00206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Ү</a:t>
            </a:r>
            <a:r>
              <a:rPr lang="mn-MN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йл ажиллагааны хуваарь</a:t>
            </a:r>
            <a:endParaRPr lang="en-US" sz="1600" dirty="0">
              <a:solidFill>
                <a:srgbClr val="00206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mn-MN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нэлгээ, эргэн зөвлөгөө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Mini-CEX/Эмнэл зүйн дасгал үнэлгээ </a:t>
            </a:r>
            <a:r>
              <a:rPr lang="mn-MN" sz="16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(Mini-Clinical Evaluation Exercise)</a:t>
            </a:r>
            <a:r>
              <a:rPr lang="mn-MN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Гардан үйлдлийн ур чадварын шууд ажиглалт/DOPS (Direct Observation of Procedural Skills)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mn-MN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Портфолио үнэлгээ (Portfolio Assessment):</a:t>
            </a:r>
            <a:endParaRPr lang="en-US" sz="1600" dirty="0">
              <a:solidFill>
                <a:srgbClr val="00206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-KZ" sz="1600" dirty="0">
                <a:solidFill>
                  <a:srgbClr val="002060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Үнэлгээний дүнг хянах</a:t>
            </a:r>
            <a:endParaRPr lang="en-US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9478E-D431-4954-AD49-D6ABF3F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05" y="117029"/>
            <a:ext cx="11206276" cy="701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Ерөнхий мэргэшил судлал" үндсэн мэргэшлийн сургалтын тойролтын хуваарь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D62FF2-EF4D-B214-E4EB-AF4B4483340F}"/>
              </a:ext>
            </a:extLst>
          </p:cNvPr>
          <p:cNvCxnSpPr>
            <a:cxnSpLocks/>
          </p:cNvCxnSpPr>
          <p:nvPr/>
        </p:nvCxnSpPr>
        <p:spPr>
          <a:xfrm>
            <a:off x="478905" y="922742"/>
            <a:ext cx="1120627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4BB54A-7592-B26E-70E6-C5A423FF601A}"/>
              </a:ext>
            </a:extLst>
          </p:cNvPr>
          <p:cNvCxnSpPr>
            <a:cxnSpLocks/>
          </p:cNvCxnSpPr>
          <p:nvPr/>
        </p:nvCxnSpPr>
        <p:spPr>
          <a:xfrm>
            <a:off x="0" y="6267771"/>
            <a:ext cx="12192000" cy="0"/>
          </a:xfrm>
          <a:prstGeom prst="line">
            <a:avLst/>
          </a:prstGeom>
          <a:ln w="19050">
            <a:solidFill>
              <a:srgbClr val="E2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A6A637F-2754-4F63-A9FE-34F29900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2" y="1082282"/>
            <a:ext cx="893224" cy="5081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5CAD4-0DE2-4864-A22B-679BE796B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14"/>
          <a:stretch/>
        </p:blipFill>
        <p:spPr>
          <a:xfrm>
            <a:off x="1065276" y="2130146"/>
            <a:ext cx="11050524" cy="403358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0326624-9F3F-4FCA-BD7B-996DCB8E1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66304"/>
              </p:ext>
            </p:extLst>
          </p:nvPr>
        </p:nvGraphicFramePr>
        <p:xfrm>
          <a:off x="2390762" y="1278611"/>
          <a:ext cx="9725038" cy="780272"/>
        </p:xfrm>
        <a:graphic>
          <a:graphicData uri="http://schemas.openxmlformats.org/drawingml/2006/table">
            <a:tbl>
              <a:tblPr/>
              <a:tblGrid>
                <a:gridCol w="9725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5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r" fontAlgn="b"/>
                      <a:r>
                        <a:rPr lang="mn-MN" sz="16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Сургалт эрхлэх үндсэн байгууллага: Бүсийн оношилгоо эмчилгээний төв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4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r" fontAlgn="b"/>
                      <a:r>
                        <a:rPr lang="mn-MN" sz="16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Сүлжээ эмнэлэг: Эрдэнэт медикал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4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r" fontAlgn="b"/>
                      <a:r>
                        <a:rPr lang="en-US" sz="16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</a:t>
                      </a:r>
                      <a:r>
                        <a:rPr lang="mn-MN" sz="16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СЭМТ, Жаргалант</a:t>
                      </a:r>
                      <a:r>
                        <a:rPr lang="en-US" sz="16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mn-MN" sz="1600" b="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Мэндцэцэн,Үйлсбадрах ӨЭМТ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094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1171</Words>
  <Application>Microsoft Office PowerPoint</Application>
  <PresentationFormat>Widescreen</PresentationFormat>
  <Paragraphs>217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Wingdings</vt:lpstr>
      <vt:lpstr>Office Theme</vt:lpstr>
      <vt:lpstr>Contents Slide Master</vt:lpstr>
      <vt:lpstr>Cover and End Slide Master</vt:lpstr>
      <vt:lpstr>PowerPoint Presentation</vt:lpstr>
      <vt:lpstr>АГУУЛГА</vt:lpstr>
      <vt:lpstr>“ЕРӨНХИЙ МЭРГЭШИЛ СУДЛАЛ” ҮНДСЭН МЭРГЭШЛИЙН СУРГАЛТ </vt:lpstr>
      <vt:lpstr>ЭМНЭЛ ЗҮЙН СУРГАГЧ БАШ БЭЛТГЭХ ТОТ СУРГАЛТ</vt:lpstr>
      <vt:lpstr>ЕРӨНХИЙ МЭРГЭШИЛ СУДЛАЛ ТӨГСӨГЧ НАР</vt:lpstr>
      <vt:lpstr>БҮТЭЦ, ЗОХИОН БАЙГУУЛАЛТ</vt:lpstr>
      <vt:lpstr>PowerPoint Presentation</vt:lpstr>
      <vt:lpstr>PowerPoint Presentation</vt:lpstr>
      <vt:lpstr>Ерөнхий мэргэшил судлал" үндсэн мэргэшлийн сургалтын тойролтын хуваарь</vt:lpstr>
      <vt:lpstr>Үйл ажиллагааны хуваарь</vt:lpstr>
      <vt:lpstr>Үйл ажиллагааны хуваарь</vt:lpstr>
      <vt:lpstr>PowerPoint Presentation</vt:lpstr>
      <vt:lpstr>PowerPoint Presentation</vt:lpstr>
      <vt:lpstr>PowerPoint Presentation</vt:lpstr>
      <vt:lpstr>PowerPoint Presentation</vt:lpstr>
      <vt:lpstr>Ерөнхий мэргэшил судлалын эмч нарын өглөөний хэлэлцүүлэг буюу эмнэл зүйн тохиолдол танилцуулах</vt:lpstr>
      <vt:lpstr>PowerPoint Presentation</vt:lpstr>
      <vt:lpstr>Ерөнхий мэргэшил судлалын эмч нарын “журнал клуб</vt:lpstr>
      <vt:lpstr>PowerPoint Presentation</vt:lpstr>
      <vt:lpstr>АНХААРАХ ЗҮЙЛС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Sarantuya Bayarsukh</dc:creator>
  <cp:lastModifiedBy>User</cp:lastModifiedBy>
  <cp:revision>24</cp:revision>
  <dcterms:created xsi:type="dcterms:W3CDTF">2024-09-20T03:41:55Z</dcterms:created>
  <dcterms:modified xsi:type="dcterms:W3CDTF">2024-09-23T10:16:29Z</dcterms:modified>
</cp:coreProperties>
</file>